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6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73" r:id="rId12"/>
    <p:sldId id="274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itpMAlQtv8eW9wwlfI5an68nfX7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4050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7256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2774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30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Page">
  <p:cSld name="Main Title Page">
    <p:bg>
      <p:bgPr>
        <a:solidFill>
          <a:srgbClr val="1D4F9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3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3"/>
          <p:cNvSpPr/>
          <p:nvPr/>
        </p:nvSpPr>
        <p:spPr>
          <a:xfrm>
            <a:off x="0" y="0"/>
            <a:ext cx="12192000" cy="5328745"/>
          </a:xfrm>
          <a:prstGeom prst="rect">
            <a:avLst/>
          </a:prstGeom>
          <a:solidFill>
            <a:srgbClr val="5D24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3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3" descr="A picture containing plant, vege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2150" y="326258"/>
            <a:ext cx="10807700" cy="467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183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1">
  <p:cSld name="Contents 1">
    <p:bg>
      <p:bgPr>
        <a:solidFill>
          <a:srgbClr val="5D247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/>
        </p:nvSpPr>
        <p:spPr>
          <a:xfrm>
            <a:off x="677863" y="619125"/>
            <a:ext cx="3157537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1894841" y="187106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2"/>
          </p:nvPr>
        </p:nvSpPr>
        <p:spPr>
          <a:xfrm>
            <a:off x="1894841" y="223682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body" idx="3"/>
          </p:nvPr>
        </p:nvSpPr>
        <p:spPr>
          <a:xfrm>
            <a:off x="1894841" y="262290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body" idx="4"/>
          </p:nvPr>
        </p:nvSpPr>
        <p:spPr>
          <a:xfrm>
            <a:off x="1894841" y="3008987"/>
            <a:ext cx="1336040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body" idx="5"/>
          </p:nvPr>
        </p:nvSpPr>
        <p:spPr>
          <a:xfrm>
            <a:off x="1473201" y="187765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body" idx="6"/>
          </p:nvPr>
        </p:nvSpPr>
        <p:spPr>
          <a:xfrm>
            <a:off x="1473201" y="224341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7"/>
          </p:nvPr>
        </p:nvSpPr>
        <p:spPr>
          <a:xfrm>
            <a:off x="1473201" y="262949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body" idx="8"/>
          </p:nvPr>
        </p:nvSpPr>
        <p:spPr>
          <a:xfrm>
            <a:off x="1473201" y="3015574"/>
            <a:ext cx="462280" cy="31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24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9832" y="6137244"/>
            <a:ext cx="2786199" cy="46858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4"/>
          <p:cNvSpPr txBox="1"/>
          <p:nvPr/>
        </p:nvSpPr>
        <p:spPr>
          <a:xfrm>
            <a:off x="4357991" y="62257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24" descr="A picture containing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258" r="14317"/>
          <a:stretch/>
        </p:blipFill>
        <p:spPr>
          <a:xfrm>
            <a:off x="6158762" y="0"/>
            <a:ext cx="6033238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3087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">
  <p:cSld name="Thank you 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1" descr="A group of children sitting at a tabl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 l="1" t="16274" r="831"/>
          <a:stretch/>
        </p:blipFill>
        <p:spPr>
          <a:xfrm>
            <a:off x="1" y="-1"/>
            <a:ext cx="12191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1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4" name="Google Shape;134;p41" descr="A screenshot of a computer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5008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2"/>
          <p:cNvSpPr/>
          <p:nvPr/>
        </p:nvSpPr>
        <p:spPr>
          <a:xfrm>
            <a:off x="0" y="5328745"/>
            <a:ext cx="12192000" cy="1529255"/>
          </a:xfrm>
          <a:prstGeom prst="rect">
            <a:avLst/>
          </a:prstGeom>
          <a:solidFill>
            <a:srgbClr val="004F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8" name="Google Shape;138;p42" descr="A screenshot of a comput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1402" y="5572540"/>
            <a:ext cx="6229196" cy="104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2" descr="A picture containing vege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4509"/>
          <a:stretch/>
        </p:blipFill>
        <p:spPr>
          <a:xfrm>
            <a:off x="0" y="13719"/>
            <a:ext cx="12192000" cy="5328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6710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page 2">
  <p:cSld name="1_Full page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1D4F9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31" descr="Shap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3525" y="6137275"/>
            <a:ext cx="2803442" cy="47148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>
            <a:spLocks noGrp="1"/>
          </p:cNvSpPr>
          <p:nvPr>
            <p:ph type="body" idx="1"/>
          </p:nvPr>
        </p:nvSpPr>
        <p:spPr>
          <a:xfrm>
            <a:off x="1010688" y="908050"/>
            <a:ext cx="8742911" cy="79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983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itfoodeduc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hyperlink" Target="https://www.eitfood.eu/education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"/>
          <p:cNvSpPr txBox="1"/>
          <p:nvPr/>
        </p:nvSpPr>
        <p:spPr>
          <a:xfrm>
            <a:off x="1236959" y="2292741"/>
            <a:ext cx="3215120" cy="757930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"/>
          <p:cNvSpPr txBox="1"/>
          <p:nvPr/>
        </p:nvSpPr>
        <p:spPr>
          <a:xfrm>
            <a:off x="1319405" y="2348540"/>
            <a:ext cx="30502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Youth Mission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87A0C1-9C70-93ED-A95D-875D668C2F12}"/>
              </a:ext>
            </a:extLst>
          </p:cNvPr>
          <p:cNvSpPr txBox="1"/>
          <p:nvPr/>
        </p:nvSpPr>
        <p:spPr>
          <a:xfrm>
            <a:off x="920469" y="3207165"/>
            <a:ext cx="3848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6000"/>
              <a:buFont typeface="Calibri"/>
              <a:buNone/>
            </a:pPr>
            <a:r>
              <a:rPr lang="en-US" sz="4000" b="1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xmlns:lc="http://schemas.openxmlformats.org/drawingml/2006/lockedCanvas" textRoundtripDataId="0"/>
                  </a:ext>
                </a:extLst>
              </a:rPr>
              <a:t>School food for the future</a:t>
            </a:r>
            <a:endParaRPr lang="en-US" sz="4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148;p8">
            <a:extLst>
              <a:ext uri="{FF2B5EF4-FFF2-40B4-BE49-F238E27FC236}">
                <a16:creationId xmlns:a16="http://schemas.microsoft.com/office/drawing/2014/main" id="{AFB68BBC-A032-2AB3-3A1A-482117EFEB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10FC3"/>
              </a:buClr>
              <a:buSzPts val="2800"/>
              <a:buNone/>
            </a:pPr>
            <a:r>
              <a:rPr lang="en-GB" sz="2800" b="1" u="sng" dirty="0">
                <a:solidFill>
                  <a:srgbClr val="E10FC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Questions:</a:t>
            </a:r>
            <a:endParaRPr sz="2800" b="1" u="sng" dirty="0">
              <a:solidFill>
                <a:srgbClr val="E10FC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49;p8">
            <a:extLst>
              <a:ext uri="{FF2B5EF4-FFF2-40B4-BE49-F238E27FC236}">
                <a16:creationId xmlns:a16="http://schemas.microsoft.com/office/drawing/2014/main" id="{32C84741-A9E4-0307-E6C1-2EB9EC3A0A16}"/>
              </a:ext>
            </a:extLst>
          </p:cNvPr>
          <p:cNvSpPr txBox="1"/>
          <p:nvPr/>
        </p:nvSpPr>
        <p:spPr>
          <a:xfrm>
            <a:off x="838200" y="2562045"/>
            <a:ext cx="10712570" cy="610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connections can you see between the WSA and school food?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50;p8">
            <a:extLst>
              <a:ext uri="{FF2B5EF4-FFF2-40B4-BE49-F238E27FC236}">
                <a16:creationId xmlns:a16="http://schemas.microsoft.com/office/drawing/2014/main" id="{E01A1A04-C5FC-DDB5-F50B-5DC180322548}"/>
              </a:ext>
            </a:extLst>
          </p:cNvPr>
          <p:cNvSpPr txBox="1"/>
          <p:nvPr/>
        </p:nvSpPr>
        <p:spPr>
          <a:xfrm>
            <a:off x="838200" y="3511062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what ways can a school food system become more sustainable?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1;p8">
            <a:extLst>
              <a:ext uri="{FF2B5EF4-FFF2-40B4-BE49-F238E27FC236}">
                <a16:creationId xmlns:a16="http://schemas.microsoft.com/office/drawing/2014/main" id="{1CB27C5F-4012-00CA-8F2A-E6E2103F9469}"/>
              </a:ext>
            </a:extLst>
          </p:cNvPr>
          <p:cNvSpPr txBox="1"/>
          <p:nvPr/>
        </p:nvSpPr>
        <p:spPr>
          <a:xfrm>
            <a:off x="838200" y="4448466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Which professions can be involved in a transition towards a more sustainable school food system?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9;p1">
            <a:extLst>
              <a:ext uri="{FF2B5EF4-FFF2-40B4-BE49-F238E27FC236}">
                <a16:creationId xmlns:a16="http://schemas.microsoft.com/office/drawing/2014/main" id="{7ED05460-67A1-F233-6C31-A113AA983D93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10712570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 and school food</a:t>
            </a:r>
          </a:p>
        </p:txBody>
      </p:sp>
    </p:spTree>
    <p:extLst>
      <p:ext uri="{BB962C8B-B14F-4D97-AF65-F5344CB8AC3E}">
        <p14:creationId xmlns:p14="http://schemas.microsoft.com/office/powerpoint/2010/main" val="2777273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9" descr="Logo, icon&#10;&#10;Description automatically generat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25864" y="5898871"/>
            <a:ext cx="384865" cy="384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9" descr="Icon&#10;&#10;Description automatically generated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380304" y="5849725"/>
            <a:ext cx="453335" cy="45333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9"/>
          <p:cNvSpPr txBox="1"/>
          <p:nvPr/>
        </p:nvSpPr>
        <p:spPr>
          <a:xfrm>
            <a:off x="9950655" y="5937892"/>
            <a:ext cx="10149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 us on</a:t>
            </a:r>
            <a:endParaRPr/>
          </a:p>
        </p:txBody>
      </p:sp>
      <p:sp>
        <p:nvSpPr>
          <p:cNvPr id="322" name="Google Shape;322;p1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3" name="Google Shape;323;p19"/>
          <p:cNvSpPr/>
          <p:nvPr/>
        </p:nvSpPr>
        <p:spPr>
          <a:xfrm>
            <a:off x="5442775" y="3431743"/>
            <a:ext cx="1318867" cy="709612"/>
          </a:xfrm>
          <a:prstGeom prst="rect">
            <a:avLst/>
          </a:prstGeom>
          <a:solidFill>
            <a:srgbClr val="EF4D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19"/>
          <p:cNvSpPr txBox="1"/>
          <p:nvPr/>
        </p:nvSpPr>
        <p:spPr>
          <a:xfrm>
            <a:off x="5445298" y="3429000"/>
            <a:ext cx="130140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/>
          <p:nvPr/>
        </p:nvSpPr>
        <p:spPr>
          <a:xfrm>
            <a:off x="4760913" y="2351088"/>
            <a:ext cx="2654300" cy="709612"/>
          </a:xfrm>
          <a:prstGeom prst="rect">
            <a:avLst/>
          </a:prstGeom>
          <a:solidFill>
            <a:srgbClr val="00AB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1" name="Google Shape;331;p20"/>
          <p:cNvSpPr txBox="1"/>
          <p:nvPr/>
        </p:nvSpPr>
        <p:spPr>
          <a:xfrm>
            <a:off x="4641405" y="2336562"/>
            <a:ext cx="29091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"/>
          <p:cNvSpPr txBox="1">
            <a:spLocks noGrp="1"/>
          </p:cNvSpPr>
          <p:nvPr>
            <p:ph type="body" idx="1"/>
          </p:nvPr>
        </p:nvSpPr>
        <p:spPr>
          <a:xfrm>
            <a:off x="1895474" y="1871663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Whole School Approach (WSA)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 txBox="1">
            <a:spLocks noGrp="1"/>
          </p:cNvSpPr>
          <p:nvPr>
            <p:ph type="body" idx="2"/>
          </p:nvPr>
        </p:nvSpPr>
        <p:spPr>
          <a:xfrm>
            <a:off x="1895473" y="4168770"/>
            <a:ext cx="4048125" cy="60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Whole School Approach and School Food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 txBox="1">
            <a:spLocks noGrp="1"/>
          </p:cNvSpPr>
          <p:nvPr>
            <p:ph type="body" idx="5"/>
          </p:nvPr>
        </p:nvSpPr>
        <p:spPr>
          <a:xfrm>
            <a:off x="1473200" y="1878013"/>
            <a:ext cx="461963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BA5"/>
              </a:buClr>
              <a:buSzPts val="1800"/>
              <a:buNone/>
            </a:pPr>
            <a:r>
              <a:rPr lang="en-US" b="1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207" name="Google Shape;207;p2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6" name="Google Shape;199;p2">
            <a:extLst>
              <a:ext uri="{FF2B5EF4-FFF2-40B4-BE49-F238E27FC236}">
                <a16:creationId xmlns:a16="http://schemas.microsoft.com/office/drawing/2014/main" id="{36939BC9-C02B-19CE-E12D-5F3FC7E57708}"/>
              </a:ext>
            </a:extLst>
          </p:cNvPr>
          <p:cNvSpPr txBox="1">
            <a:spLocks/>
          </p:cNvSpPr>
          <p:nvPr/>
        </p:nvSpPr>
        <p:spPr>
          <a:xfrm>
            <a:off x="1895474" y="2244725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Vision of the school</a:t>
            </a:r>
          </a:p>
        </p:txBody>
      </p:sp>
      <p:sp>
        <p:nvSpPr>
          <p:cNvPr id="7" name="Google Shape;199;p2">
            <a:extLst>
              <a:ext uri="{FF2B5EF4-FFF2-40B4-BE49-F238E27FC236}">
                <a16:creationId xmlns:a16="http://schemas.microsoft.com/office/drawing/2014/main" id="{1C24FF6C-4C35-C34E-0A0A-40EBA7D8F5E1}"/>
              </a:ext>
            </a:extLst>
          </p:cNvPr>
          <p:cNvSpPr txBox="1">
            <a:spLocks/>
          </p:cNvSpPr>
          <p:nvPr/>
        </p:nvSpPr>
        <p:spPr>
          <a:xfrm>
            <a:off x="1895473" y="2552702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Curriculum</a:t>
            </a:r>
          </a:p>
        </p:txBody>
      </p:sp>
      <p:sp>
        <p:nvSpPr>
          <p:cNvPr id="8" name="Google Shape;199;p2">
            <a:extLst>
              <a:ext uri="{FF2B5EF4-FFF2-40B4-BE49-F238E27FC236}">
                <a16:creationId xmlns:a16="http://schemas.microsoft.com/office/drawing/2014/main" id="{7E11CE09-6FDC-1DB5-A2C9-1B3284598B45}"/>
              </a:ext>
            </a:extLst>
          </p:cNvPr>
          <p:cNvSpPr txBox="1">
            <a:spLocks/>
          </p:cNvSpPr>
          <p:nvPr/>
        </p:nvSpPr>
        <p:spPr>
          <a:xfrm>
            <a:off x="1895473" y="2847977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Pedagogy and learning</a:t>
            </a:r>
          </a:p>
        </p:txBody>
      </p:sp>
      <p:sp>
        <p:nvSpPr>
          <p:cNvPr id="9" name="Google Shape;199;p2">
            <a:extLst>
              <a:ext uri="{FF2B5EF4-FFF2-40B4-BE49-F238E27FC236}">
                <a16:creationId xmlns:a16="http://schemas.microsoft.com/office/drawing/2014/main" id="{38FE854A-4695-0F20-FF45-C3794302EB41}"/>
              </a:ext>
            </a:extLst>
          </p:cNvPr>
          <p:cNvSpPr txBox="1">
            <a:spLocks/>
          </p:cNvSpPr>
          <p:nvPr/>
        </p:nvSpPr>
        <p:spPr>
          <a:xfrm>
            <a:off x="1895473" y="3187703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Institutional practices</a:t>
            </a:r>
          </a:p>
        </p:txBody>
      </p:sp>
      <p:sp>
        <p:nvSpPr>
          <p:cNvPr id="10" name="Google Shape;199;p2">
            <a:extLst>
              <a:ext uri="{FF2B5EF4-FFF2-40B4-BE49-F238E27FC236}">
                <a16:creationId xmlns:a16="http://schemas.microsoft.com/office/drawing/2014/main" id="{B2F3C514-BBCE-441A-0D07-2F211CF7B627}"/>
              </a:ext>
            </a:extLst>
          </p:cNvPr>
          <p:cNvSpPr txBox="1">
            <a:spLocks/>
          </p:cNvSpPr>
          <p:nvPr/>
        </p:nvSpPr>
        <p:spPr>
          <a:xfrm>
            <a:off x="1895473" y="3502028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Capacity building</a:t>
            </a:r>
          </a:p>
        </p:txBody>
      </p:sp>
      <p:sp>
        <p:nvSpPr>
          <p:cNvPr id="11" name="Google Shape;199;p2">
            <a:extLst>
              <a:ext uri="{FF2B5EF4-FFF2-40B4-BE49-F238E27FC236}">
                <a16:creationId xmlns:a16="http://schemas.microsoft.com/office/drawing/2014/main" id="{11A9C792-FFF9-0FF9-61F5-9F5FBF303CE3}"/>
              </a:ext>
            </a:extLst>
          </p:cNvPr>
          <p:cNvSpPr txBox="1">
            <a:spLocks/>
          </p:cNvSpPr>
          <p:nvPr/>
        </p:nvSpPr>
        <p:spPr>
          <a:xfrm>
            <a:off x="1895473" y="3835399"/>
            <a:ext cx="3590926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GB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Community - Connections</a:t>
            </a:r>
          </a:p>
        </p:txBody>
      </p:sp>
      <p:sp>
        <p:nvSpPr>
          <p:cNvPr id="12" name="Google Shape;204;p2">
            <a:extLst>
              <a:ext uri="{FF2B5EF4-FFF2-40B4-BE49-F238E27FC236}">
                <a16:creationId xmlns:a16="http://schemas.microsoft.com/office/drawing/2014/main" id="{F303A3FD-EF96-6790-5EF0-E41DE656E571}"/>
              </a:ext>
            </a:extLst>
          </p:cNvPr>
          <p:cNvSpPr txBox="1">
            <a:spLocks/>
          </p:cNvSpPr>
          <p:nvPr/>
        </p:nvSpPr>
        <p:spPr>
          <a:xfrm>
            <a:off x="1473200" y="4186229"/>
            <a:ext cx="461963" cy="31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rgbClr val="00ABA5"/>
              </a:buClr>
            </a:pPr>
            <a:r>
              <a:rPr lang="en-US" b="1" dirty="0">
                <a:solidFill>
                  <a:srgbClr val="00AB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" name="Google Shape;89;p1">
            <a:extLst>
              <a:ext uri="{FF2B5EF4-FFF2-40B4-BE49-F238E27FC236}">
                <a16:creationId xmlns:a16="http://schemas.microsoft.com/office/drawing/2014/main" id="{803CC7E0-F489-9018-FE09-24407D7F80F8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8916628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4D9B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EF4D9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GB" sz="44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Whole School Approach (WSA)</a:t>
            </a:r>
          </a:p>
        </p:txBody>
      </p:sp>
      <p:sp>
        <p:nvSpPr>
          <p:cNvPr id="3" name="Google Shape;90;p1">
            <a:extLst>
              <a:ext uri="{FF2B5EF4-FFF2-40B4-BE49-F238E27FC236}">
                <a16:creationId xmlns:a16="http://schemas.microsoft.com/office/drawing/2014/main" id="{AFB0B8D4-05F9-1D82-34C9-328015126B19}"/>
              </a:ext>
            </a:extLst>
          </p:cNvPr>
          <p:cNvSpPr txBox="1"/>
          <p:nvPr/>
        </p:nvSpPr>
        <p:spPr>
          <a:xfrm>
            <a:off x="1750538" y="5759806"/>
            <a:ext cx="9144000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Mathie</a:t>
            </a:r>
            <a:r>
              <a:rPr lang="en-GB"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R. G. and </a:t>
            </a:r>
            <a:r>
              <a:rPr lang="en-GB" sz="11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Wals</a:t>
            </a:r>
            <a:r>
              <a:rPr lang="en-GB"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A.E.J. (2022) Whole School Approaches to Sustainability: Exemplary Practices from around the world. Wageningen: Education &amp; Learning Sciences/Wageningen University. 62 pages. https://doi.org/10.18174/566782.</a:t>
            </a: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Google Shape;91;p1">
            <a:extLst>
              <a:ext uri="{FF2B5EF4-FFF2-40B4-BE49-F238E27FC236}">
                <a16:creationId xmlns:a16="http://schemas.microsoft.com/office/drawing/2014/main" id="{7FC42418-C1D6-F44A-D6FC-B78A87DF686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1538" y="1098194"/>
            <a:ext cx="4857137" cy="46072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68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" name="Google Shape;97;p2">
            <a:extLst>
              <a:ext uri="{FF2B5EF4-FFF2-40B4-BE49-F238E27FC236}">
                <a16:creationId xmlns:a16="http://schemas.microsoft.com/office/drawing/2014/main" id="{5A444F72-3334-5429-F9AD-0113801F39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rPr lang="en-GB" sz="28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VISION OF THE SCHOOL</a:t>
            </a:r>
            <a:endParaRPr sz="28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98;p2">
            <a:extLst>
              <a:ext uri="{FF2B5EF4-FFF2-40B4-BE49-F238E27FC236}">
                <a16:creationId xmlns:a16="http://schemas.microsoft.com/office/drawing/2014/main" id="{F5408EF7-798A-1258-39FD-7265C4EAD79C}"/>
              </a:ext>
            </a:extLst>
          </p:cNvPr>
          <p:cNvSpPr txBox="1"/>
          <p:nvPr/>
        </p:nvSpPr>
        <p:spPr>
          <a:xfrm>
            <a:off x="838200" y="2466794"/>
            <a:ext cx="10515600" cy="1092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do we want to achieve with our education in relation to sustainability?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DC506BB0-4DD0-175D-82D6-9D8B3BC21283}"/>
              </a:ext>
            </a:extLst>
          </p:cNvPr>
          <p:cNvSpPr txBox="1"/>
          <p:nvPr/>
        </p:nvSpPr>
        <p:spPr>
          <a:xfrm>
            <a:off x="838200" y="3556363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what ways can our school contribute to sustainability?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6E394AAF-61C6-3AF3-26FE-94449C6573DC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649553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188265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" name="Google Shape;105;p3">
            <a:extLst>
              <a:ext uri="{FF2B5EF4-FFF2-40B4-BE49-F238E27FC236}">
                <a16:creationId xmlns:a16="http://schemas.microsoft.com/office/drawing/2014/main" id="{B5C825BA-C9BE-3346-A642-E67634CAB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None/>
            </a:pPr>
            <a:r>
              <a:rPr lang="en-GB" sz="2800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CURRICULUM</a:t>
            </a:r>
            <a:endParaRPr sz="2800" b="1" u="sng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06;p3">
            <a:extLst>
              <a:ext uri="{FF2B5EF4-FFF2-40B4-BE49-F238E27FC236}">
                <a16:creationId xmlns:a16="http://schemas.microsoft.com/office/drawing/2014/main" id="{6B1D27CE-4F61-FDA5-0D2C-0F3912F6D566}"/>
              </a:ext>
            </a:extLst>
          </p:cNvPr>
          <p:cNvSpPr txBox="1"/>
          <p:nvPr/>
        </p:nvSpPr>
        <p:spPr>
          <a:xfrm>
            <a:off x="838200" y="2562045"/>
            <a:ext cx="10772955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the students being taught in relation to sustainability issues?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07;p3">
            <a:extLst>
              <a:ext uri="{FF2B5EF4-FFF2-40B4-BE49-F238E27FC236}">
                <a16:creationId xmlns:a16="http://schemas.microsoft.com/office/drawing/2014/main" id="{856D23A9-B271-4D24-2903-C1807904D114}"/>
              </a:ext>
            </a:extLst>
          </p:cNvPr>
          <p:cNvSpPr txBox="1"/>
          <p:nvPr/>
        </p:nvSpPr>
        <p:spPr>
          <a:xfrm>
            <a:off x="838200" y="3298464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education for sustainable development incorporated and reflected through the curriculum?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08;p3">
            <a:extLst>
              <a:ext uri="{FF2B5EF4-FFF2-40B4-BE49-F238E27FC236}">
                <a16:creationId xmlns:a16="http://schemas.microsoft.com/office/drawing/2014/main" id="{7CD7AD5A-7FA3-D35E-564D-4BA4D574BAE9}"/>
              </a:ext>
            </a:extLst>
          </p:cNvPr>
          <p:cNvSpPr txBox="1"/>
          <p:nvPr/>
        </p:nvSpPr>
        <p:spPr>
          <a:xfrm>
            <a:off x="838199" y="4356637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Which sustainability topics can be incorporated into the curriculum?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9;p1">
            <a:extLst>
              <a:ext uri="{FF2B5EF4-FFF2-40B4-BE49-F238E27FC236}">
                <a16:creationId xmlns:a16="http://schemas.microsoft.com/office/drawing/2014/main" id="{8F5FF003-ECE3-E4CD-8AD6-49C28F01FED9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90918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3721133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" name="Google Shape;114;p4">
            <a:extLst>
              <a:ext uri="{FF2B5EF4-FFF2-40B4-BE49-F238E27FC236}">
                <a16:creationId xmlns:a16="http://schemas.microsoft.com/office/drawing/2014/main" id="{835AAC94-D643-A976-5040-4897AFE554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</a:pPr>
            <a:r>
              <a:rPr lang="en-GB" sz="2800" b="1" u="sng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PEDAGOGY AND LEARNING</a:t>
            </a:r>
            <a:endParaRPr sz="2800" b="1" u="sng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15;p4">
            <a:extLst>
              <a:ext uri="{FF2B5EF4-FFF2-40B4-BE49-F238E27FC236}">
                <a16:creationId xmlns:a16="http://schemas.microsoft.com/office/drawing/2014/main" id="{EC4E7A87-EA2D-0C24-FFE7-0A0FC93FE6FE}"/>
              </a:ext>
            </a:extLst>
          </p:cNvPr>
          <p:cNvSpPr txBox="1"/>
          <p:nvPr/>
        </p:nvSpPr>
        <p:spPr>
          <a:xfrm>
            <a:off x="838200" y="2562045"/>
            <a:ext cx="10772955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teaching methods are used?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16;p4">
            <a:extLst>
              <a:ext uri="{FF2B5EF4-FFF2-40B4-BE49-F238E27FC236}">
                <a16:creationId xmlns:a16="http://schemas.microsoft.com/office/drawing/2014/main" id="{32CDE382-870A-F7E3-3459-E361E05EAC9D}"/>
              </a:ext>
            </a:extLst>
          </p:cNvPr>
          <p:cNvSpPr txBox="1"/>
          <p:nvPr/>
        </p:nvSpPr>
        <p:spPr>
          <a:xfrm>
            <a:off x="838200" y="3298464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place-based, experiential, inquiry-based learning methods can be introduced and how?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17;p4">
            <a:extLst>
              <a:ext uri="{FF2B5EF4-FFF2-40B4-BE49-F238E27FC236}">
                <a16:creationId xmlns:a16="http://schemas.microsoft.com/office/drawing/2014/main" id="{78F02456-A335-2F3C-8E80-89F21CAD9D09}"/>
              </a:ext>
            </a:extLst>
          </p:cNvPr>
          <p:cNvSpPr txBox="1"/>
          <p:nvPr/>
        </p:nvSpPr>
        <p:spPr>
          <a:xfrm>
            <a:off x="838199" y="4356637"/>
            <a:ext cx="10772955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the school grounds (other than the classroom) be used in the learning process?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9;p1">
            <a:extLst>
              <a:ext uri="{FF2B5EF4-FFF2-40B4-BE49-F238E27FC236}">
                <a16:creationId xmlns:a16="http://schemas.microsoft.com/office/drawing/2014/main" id="{B1014F21-BAFE-1112-54E2-56B1AF4D5421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90918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1005441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Google Shape;123;p5">
            <a:extLst>
              <a:ext uri="{FF2B5EF4-FFF2-40B4-BE49-F238E27FC236}">
                <a16:creationId xmlns:a16="http://schemas.microsoft.com/office/drawing/2014/main" id="{1E28E0C3-584C-83D6-5712-30AFF9B673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</a:pPr>
            <a:r>
              <a:rPr lang="en-GB" sz="2800" b="1" u="sng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INSTITUTIONAL PRACTICES </a:t>
            </a:r>
            <a:r>
              <a:rPr lang="en-GB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(building management and operations)</a:t>
            </a:r>
            <a:endParaRPr sz="28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24;p5">
            <a:extLst>
              <a:ext uri="{FF2B5EF4-FFF2-40B4-BE49-F238E27FC236}">
                <a16:creationId xmlns:a16="http://schemas.microsoft.com/office/drawing/2014/main" id="{5DD77D41-56FE-CB98-0E49-3A6BEBCEB88D}"/>
              </a:ext>
            </a:extLst>
          </p:cNvPr>
          <p:cNvSpPr txBox="1"/>
          <p:nvPr/>
        </p:nvSpPr>
        <p:spPr>
          <a:xfrm>
            <a:off x="838200" y="2562045"/>
            <a:ext cx="11212902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practices does the school implement to contribute to sustainability?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5;p5">
            <a:extLst>
              <a:ext uri="{FF2B5EF4-FFF2-40B4-BE49-F238E27FC236}">
                <a16:creationId xmlns:a16="http://schemas.microsoft.com/office/drawing/2014/main" id="{50C714B2-1C19-2CB3-87D1-5A062C91514E}"/>
              </a:ext>
            </a:extLst>
          </p:cNvPr>
          <p:cNvSpPr txBox="1"/>
          <p:nvPr/>
        </p:nvSpPr>
        <p:spPr>
          <a:xfrm>
            <a:off x="838200" y="3298464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kind of policies does the school have that contribute to sustainability?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26;p5">
            <a:extLst>
              <a:ext uri="{FF2B5EF4-FFF2-40B4-BE49-F238E27FC236}">
                <a16:creationId xmlns:a16="http://schemas.microsoft.com/office/drawing/2014/main" id="{BD080C92-98C0-56C1-7CC8-5F516C53FC27}"/>
              </a:ext>
            </a:extLst>
          </p:cNvPr>
          <p:cNvSpPr txBox="1"/>
          <p:nvPr/>
        </p:nvSpPr>
        <p:spPr>
          <a:xfrm>
            <a:off x="838199" y="4417023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the school be made more sustainable? And how can everyone working in the school contribute to that?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9;p1">
            <a:extLst>
              <a:ext uri="{FF2B5EF4-FFF2-40B4-BE49-F238E27FC236}">
                <a16:creationId xmlns:a16="http://schemas.microsoft.com/office/drawing/2014/main" id="{DE90705E-A683-0561-9DD9-E4842EF50436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90918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3377246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Google Shape;132;p6">
            <a:extLst>
              <a:ext uri="{FF2B5EF4-FFF2-40B4-BE49-F238E27FC236}">
                <a16:creationId xmlns:a16="http://schemas.microsoft.com/office/drawing/2014/main" id="{87419103-DB24-6EBB-1441-54EEE6637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r>
              <a:rPr lang="en-GB" sz="28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CAPACITY BUILDING </a:t>
            </a:r>
            <a:r>
              <a:rPr lang="en-GB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(professional development)</a:t>
            </a:r>
            <a:endParaRPr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33;p6">
            <a:extLst>
              <a:ext uri="{FF2B5EF4-FFF2-40B4-BE49-F238E27FC236}">
                <a16:creationId xmlns:a16="http://schemas.microsoft.com/office/drawing/2014/main" id="{7B3D13A2-42EF-F957-8E2E-378D331B2467}"/>
              </a:ext>
            </a:extLst>
          </p:cNvPr>
          <p:cNvSpPr txBox="1"/>
          <p:nvPr/>
        </p:nvSpPr>
        <p:spPr>
          <a:xfrm>
            <a:off x="838200" y="2562045"/>
            <a:ext cx="10712570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4193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all the people working in the school support sustainability learning and practicing?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34;p6">
            <a:extLst>
              <a:ext uri="{FF2B5EF4-FFF2-40B4-BE49-F238E27FC236}">
                <a16:creationId xmlns:a16="http://schemas.microsoft.com/office/drawing/2014/main" id="{07AE7BDC-57BC-C0CC-965B-FFA1434D9CCD}"/>
              </a:ext>
            </a:extLst>
          </p:cNvPr>
          <p:cNvSpPr txBox="1"/>
          <p:nvPr/>
        </p:nvSpPr>
        <p:spPr>
          <a:xfrm>
            <a:off x="838200" y="3559536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kind of knowledge, competencies, skills need to be acquired?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E33B0534-D209-49DA-7058-657D2756C4BA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90918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3048029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sldNum" idx="12"/>
          </p:nvPr>
        </p:nvSpPr>
        <p:spPr>
          <a:xfrm>
            <a:off x="9313984" y="6356350"/>
            <a:ext cx="2743200" cy="36512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" name="Google Shape;140;p7">
            <a:extLst>
              <a:ext uri="{FF2B5EF4-FFF2-40B4-BE49-F238E27FC236}">
                <a16:creationId xmlns:a16="http://schemas.microsoft.com/office/drawing/2014/main" id="{0CAE7A19-C755-D41B-CD4C-5D9D8392EA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86347"/>
            <a:ext cx="10515600" cy="68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</a:pPr>
            <a:r>
              <a:rPr lang="en-GB" sz="2800" b="1" u="sng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COMMUNITY </a:t>
            </a:r>
            <a:r>
              <a:rPr lang="en-GB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CONNECTIONS (school environment)</a:t>
            </a:r>
            <a:endParaRPr sz="2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41;p7">
            <a:extLst>
              <a:ext uri="{FF2B5EF4-FFF2-40B4-BE49-F238E27FC236}">
                <a16:creationId xmlns:a16="http://schemas.microsoft.com/office/drawing/2014/main" id="{07E7B615-20AA-AC96-0ACD-EB6B50C06FD6}"/>
              </a:ext>
            </a:extLst>
          </p:cNvPr>
          <p:cNvSpPr txBox="1"/>
          <p:nvPr/>
        </p:nvSpPr>
        <p:spPr>
          <a:xfrm>
            <a:off x="838200" y="2562044"/>
            <a:ext cx="10712570" cy="99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the school connect with stakeholders in its local community? (e.g., parents, farmers, businesses, etc.)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42;p7">
            <a:extLst>
              <a:ext uri="{FF2B5EF4-FFF2-40B4-BE49-F238E27FC236}">
                <a16:creationId xmlns:a16="http://schemas.microsoft.com/office/drawing/2014/main" id="{BA111D22-1B33-4256-ABF7-C2E6770D6665}"/>
              </a:ext>
            </a:extLst>
          </p:cNvPr>
          <p:cNvSpPr txBox="1"/>
          <p:nvPr/>
        </p:nvSpPr>
        <p:spPr>
          <a:xfrm>
            <a:off x="838200" y="3685670"/>
            <a:ext cx="11074879" cy="87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network can the school form with its local environment in order to contribute to sustainable learning and practicing?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C73EF5E7-29C7-3730-63A6-6B7DDDAB7EAA}"/>
              </a:ext>
            </a:extLst>
          </p:cNvPr>
          <p:cNvSpPr txBox="1">
            <a:spLocks/>
          </p:cNvSpPr>
          <p:nvPr/>
        </p:nvSpPr>
        <p:spPr>
          <a:xfrm>
            <a:off x="636947" y="384345"/>
            <a:ext cx="5909181" cy="55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  <a:buSzPts val="4400"/>
              <a:buFont typeface="Arial"/>
              <a:buNone/>
            </a:pPr>
            <a:r>
              <a:rPr lang="en-GB" sz="4400" dirty="0"/>
              <a:t>Whole 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525583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424</Words>
  <Application>Microsoft Office PowerPoint</Application>
  <PresentationFormat>Widescreen</PresentationFormat>
  <Paragraphs>60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Titillium Web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food for the future</dc:title>
  <dc:creator>Petros and Miretta Malioti</dc:creator>
  <cp:lastModifiedBy>Petros and Miretta Malioti</cp:lastModifiedBy>
  <cp:revision>7</cp:revision>
  <dcterms:created xsi:type="dcterms:W3CDTF">2022-07-20T20:15:59Z</dcterms:created>
  <dcterms:modified xsi:type="dcterms:W3CDTF">2022-09-16T20:03:15Z</dcterms:modified>
</cp:coreProperties>
</file>